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xls" ContentType="application/vnd.ms-exce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5" r:id="rId5"/>
    <p:sldId id="267" r:id="rId6"/>
    <p:sldId id="275" r:id="rId7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67E2D750-688C-4DD9-876E-0042488F5DB1}">
  <a:tblStyle styleId="{67E2D750-688C-4DD9-876E-0042488F5DB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-629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image" Target="../media/image35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Google Shape;3;n"/>
          <p:cNvSpPr txBox="1">
            <a:spLocks noGrp="1"/>
          </p:cNvSpPr>
          <p:nvPr>
            <p:ph type="hdr" idx="2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>
            <a:lvl1pPr>
              <a:buClr>
                <a:srgbClr val="000000"/>
              </a:buClr>
              <a:buSzPts val="1400"/>
              <a:buFont typeface="Arial" pitchFamily="34" charset="0"/>
              <a:buNone/>
              <a:defRPr sz="1200">
                <a:latin typeface="Calibri" pitchFamily="34" charset="0"/>
                <a:cs typeface="Calibri" pitchFamily="34" charset="0"/>
                <a:sym typeface="Calibri" pitchFamily="34" charset="0"/>
              </a:defRPr>
            </a:lvl1pPr>
          </a:lstStyle>
          <a:p>
            <a:endParaRPr lang="ru-RU"/>
          </a:p>
        </p:txBody>
      </p:sp>
      <p:sp>
        <p:nvSpPr>
          <p:cNvPr id="45059" name="Google Shape;4;n"/>
          <p:cNvSpPr txBox="1">
            <a:spLocks noGrp="1"/>
          </p:cNvSpPr>
          <p:nvPr>
            <p:ph type="dt" idx="10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ts val="1400"/>
              <a:buFont typeface="Arial" pitchFamily="34" charset="0"/>
              <a:buNone/>
              <a:defRPr sz="1200">
                <a:latin typeface="Calibri" pitchFamily="34" charset="0"/>
                <a:cs typeface="Calibri" pitchFamily="34" charset="0"/>
                <a:sym typeface="Calibri" pitchFamily="34" charset="0"/>
              </a:defRPr>
            </a:lvl1pPr>
          </a:lstStyle>
          <a:p>
            <a:endParaRPr lang="ru-RU"/>
          </a:p>
        </p:txBody>
      </p:sp>
      <p:sp>
        <p:nvSpPr>
          <p:cNvPr id="45060" name="Google Shape;5;n"/>
          <p:cNvSpPr>
            <a:spLocks noGrp="1" noRot="1" noChangeAspect="1"/>
          </p:cNvSpPr>
          <p:nvPr>
            <p:ph type="sldImg" idx="3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0000" y="0"/>
              </a:cxn>
              <a:cxn ang="0">
                <a:pos x="120000" y="120000"/>
              </a:cxn>
              <a:cxn ang="0">
                <a:pos x="0" y="120000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61" name="Google Shape;6;n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smtClean="0">
              <a:sym typeface="Arial" pitchFamily="34" charset="0"/>
            </a:endParaRPr>
          </a:p>
        </p:txBody>
      </p:sp>
      <p:sp>
        <p:nvSpPr>
          <p:cNvPr id="45062" name="Google Shape;7;n"/>
          <p:cNvSpPr txBox="1">
            <a:spLocks noGrp="1"/>
          </p:cNvSpPr>
          <p:nvPr>
            <p:ph type="ftr" idx="11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00" rIns="91425" bIns="45700" numCol="1" anchor="b" anchorCtr="0" compatLnSpc="1">
            <a:prstTxWarp prst="textNoShape">
              <a:avLst/>
            </a:prstTxWarp>
          </a:bodyPr>
          <a:lstStyle>
            <a:lvl1pPr>
              <a:buClr>
                <a:srgbClr val="000000"/>
              </a:buClr>
              <a:buSzPts val="1400"/>
              <a:buFont typeface="Arial" pitchFamily="34" charset="0"/>
              <a:buNone/>
              <a:defRPr sz="1200">
                <a:latin typeface="Calibri" pitchFamily="34" charset="0"/>
                <a:cs typeface="Calibri" pitchFamily="34" charset="0"/>
                <a:sym typeface="Calibri" pitchFamily="34" charset="0"/>
              </a:defRPr>
            </a:lvl1pPr>
          </a:lstStyle>
          <a:p>
            <a:endParaRPr lang="ru-RU"/>
          </a:p>
        </p:txBody>
      </p:sp>
      <p:sp>
        <p:nvSpPr>
          <p:cNvPr id="45063" name="Google Shape;8;n"/>
          <p:cNvSpPr txBox="1">
            <a:spLocks noGrp="1"/>
          </p:cNvSpPr>
          <p:nvPr>
            <p:ph type="sldNum" idx="12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00" rIns="91425" bIns="45700" numCol="1" anchor="b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ts val="1200"/>
              <a:buFont typeface="Arial" pitchFamily="34" charset="0"/>
              <a:buNone/>
              <a:defRPr sz="1200">
                <a:latin typeface="Calibri" pitchFamily="34" charset="0"/>
                <a:cs typeface="Calibri" pitchFamily="34" charset="0"/>
                <a:sym typeface="Calibri" pitchFamily="34" charset="0"/>
              </a:defRPr>
            </a:lvl1pPr>
          </a:lstStyle>
          <a:p>
            <a:fld id="{0565C034-3A3C-45F7-9F95-5E0C1C415155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>
        <a:solidFill>
          <a:srgbClr val="000000"/>
        </a:solidFill>
        <a:latin typeface="Arial"/>
        <a:ea typeface="Arial"/>
        <a:cs typeface="Arial"/>
        <a:sym typeface="Arial" pitchFamily="34" charset="0"/>
      </a:defRPr>
    </a:lvl1pPr>
    <a:lvl2pPr marL="742950" lvl="1" indent="-2857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>
        <a:solidFill>
          <a:srgbClr val="000000"/>
        </a:solidFill>
        <a:latin typeface="Arial"/>
        <a:ea typeface="Arial"/>
        <a:cs typeface="Arial"/>
        <a:sym typeface="Arial" pitchFamily="34" charset="0"/>
      </a:defRPr>
    </a:lvl2pPr>
    <a:lvl3pPr marL="1143000" lvl="2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>
        <a:solidFill>
          <a:srgbClr val="000000"/>
        </a:solidFill>
        <a:latin typeface="Arial"/>
        <a:ea typeface="Arial"/>
        <a:cs typeface="Arial"/>
        <a:sym typeface="Arial" pitchFamily="34" charset="0"/>
      </a:defRPr>
    </a:lvl3pPr>
    <a:lvl4pPr marL="1600200" lvl="3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>
        <a:solidFill>
          <a:srgbClr val="000000"/>
        </a:solidFill>
        <a:latin typeface="Arial"/>
        <a:ea typeface="Arial"/>
        <a:cs typeface="Arial"/>
        <a:sym typeface="Arial" pitchFamily="34" charset="0"/>
      </a:defRPr>
    </a:lvl4pPr>
    <a:lvl5pPr marL="2057400" lvl="4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>
        <a:solidFill>
          <a:srgbClr val="000000"/>
        </a:solidFill>
        <a:latin typeface="Arial"/>
        <a:ea typeface="Arial"/>
        <a:cs typeface="Arial"/>
        <a:sym typeface="Arial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Google Shape;198;p1:notes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400"/>
            </a:pPr>
            <a:endParaRPr lang="ru-RU" sz="1200" smtClean="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46083" name="Google Shape;199;p1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Google Shape;206;p2:notes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400"/>
            </a:pPr>
            <a:endParaRPr lang="ru-RU" sz="1200" smtClean="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47107" name="Google Shape;207;p2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Google Shape;211;p3:notes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400"/>
            </a:pPr>
            <a:endParaRPr lang="ru-RU" sz="1200" smtClean="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48131" name="Google Shape;212;p3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Google Shape;283;p10:notes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400"/>
            </a:pPr>
            <a:endParaRPr lang="ru-RU" sz="1200" smtClean="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55299" name="Google Shape;284;p10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Google Shape;301;p12:notes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400"/>
            </a:pPr>
            <a:endParaRPr lang="ru-RU" sz="1200" smtClean="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57347" name="Google Shape;302;p12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Google Shape;449;p20:notes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400"/>
            </a:pPr>
            <a:endParaRPr lang="ru-RU" sz="1200" smtClean="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539" name="Google Shape;450;p20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__________Microsoft_Office_Excel3.xls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__________Microsoft_Office_Excel4.xls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__________Microsoft_Office_Excel5.xls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__________Microsoft_Office_Excel6.xls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__________Microsoft_Office_Excel7.xls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__________Microsoft_Office_Excel8.xls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__________Microsoft_Office_Excel1.xls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__________Microsoft_Office_Excel2.xls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">
  <p:cSld name="Титул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7;p22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419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Google Shape;19;p22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000" y="431800"/>
            <a:ext cx="1758950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Google Shape;15;p22"/>
          <p:cNvSpPr txBox="1">
            <a:spLocks noGrp="1"/>
          </p:cNvSpPr>
          <p:nvPr>
            <p:ph type="ctrTitle"/>
          </p:nvPr>
        </p:nvSpPr>
        <p:spPr>
          <a:xfrm>
            <a:off x="620489" y="4683228"/>
            <a:ext cx="8166064" cy="589424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subTitle" idx="1"/>
          </p:nvPr>
        </p:nvSpPr>
        <p:spPr>
          <a:xfrm>
            <a:off x="620489" y="5596154"/>
            <a:ext cx="5921628" cy="337921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body" idx="2"/>
          </p:nvPr>
        </p:nvSpPr>
        <p:spPr>
          <a:xfrm>
            <a:off x="620489" y="6088616"/>
            <a:ext cx="5921627" cy="337921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Calibri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руговая диаграмма (синий)">
  <p:cSld name="Круговая диаграмма (синий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168;p37"/>
          <p:cNvGraphicFramePr>
            <a:graphicFrameLocks/>
          </p:cNvGraphicFramePr>
          <p:nvPr/>
        </p:nvGraphicFramePr>
        <p:xfrm>
          <a:off x="6646863" y="1762125"/>
          <a:ext cx="4249737" cy="4132263"/>
        </p:xfrm>
        <a:graphic>
          <a:graphicData uri="http://schemas.openxmlformats.org/presentationml/2006/ole">
            <p:oleObj spid="_x0000_s90114" r:id="rId3" imgW="4255377" imgH="4133446" progId="Excel.Chart.8">
              <p:embed/>
            </p:oleObj>
          </a:graphicData>
        </a:graphic>
      </p:graphicFrame>
      <p:graphicFrame>
        <p:nvGraphicFramePr>
          <p:cNvPr id="5" name="Google Shape;169;p37"/>
          <p:cNvGraphicFramePr>
            <a:graphicFrameLocks/>
          </p:cNvGraphicFramePr>
          <p:nvPr/>
        </p:nvGraphicFramePr>
        <p:xfrm>
          <a:off x="6646863" y="1762125"/>
          <a:ext cx="4249737" cy="4132263"/>
        </p:xfrm>
        <a:graphic>
          <a:graphicData uri="http://schemas.openxmlformats.org/presentationml/2006/ole">
            <p:oleObj spid="_x0000_s90115" r:id="rId4" imgW="4255377" imgH="4133446" progId="Excel.Chart.8">
              <p:embed/>
            </p:oleObj>
          </a:graphicData>
        </a:graphic>
      </p:graphicFrame>
      <p:sp>
        <p:nvSpPr>
          <p:cNvPr id="166" name="Google Shape;166;p37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2" cy="589424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anchor="ctr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" name="Google Shape;170;p37"/>
          <p:cNvSpPr txBox="1">
            <a:spLocks noGrp="1"/>
          </p:cNvSpPr>
          <p:nvPr>
            <p:ph type="sldNum" idx="10"/>
          </p:nvPr>
        </p:nvSpPr>
        <p:spPr>
          <a:xfrm>
            <a:off x="10668000" y="6356350"/>
            <a:ext cx="685800" cy="365125"/>
          </a:xfrm>
        </p:spPr>
        <p:txBody>
          <a:bodyPr/>
          <a:lstStyle>
            <a:lvl1pPr>
              <a:buSzPts val="900"/>
              <a:defRPr sz="900"/>
            </a:lvl1pPr>
          </a:lstStyle>
          <a:p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истограмма (зеленый)">
  <p:cSld name="Гистограмма (зеленый)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174;p38"/>
          <p:cNvGraphicFramePr>
            <a:graphicFrameLocks/>
          </p:cNvGraphicFramePr>
          <p:nvPr/>
        </p:nvGraphicFramePr>
        <p:xfrm>
          <a:off x="6646863" y="1844675"/>
          <a:ext cx="4249737" cy="4049713"/>
        </p:xfrm>
        <a:graphic>
          <a:graphicData uri="http://schemas.openxmlformats.org/presentationml/2006/ole">
            <p:oleObj spid="_x0000_s91138" r:id="rId3" imgW="4255377" imgH="4048095" progId="Excel.Chart.8">
              <p:embed/>
            </p:oleObj>
          </a:graphicData>
        </a:graphic>
      </p:graphicFrame>
      <p:graphicFrame>
        <p:nvGraphicFramePr>
          <p:cNvPr id="5" name="Google Shape;175;p38"/>
          <p:cNvGraphicFramePr>
            <a:graphicFrameLocks/>
          </p:cNvGraphicFramePr>
          <p:nvPr/>
        </p:nvGraphicFramePr>
        <p:xfrm>
          <a:off x="6646863" y="1844675"/>
          <a:ext cx="4249737" cy="4049713"/>
        </p:xfrm>
        <a:graphic>
          <a:graphicData uri="http://schemas.openxmlformats.org/presentationml/2006/ole">
            <p:oleObj spid="_x0000_s91139" r:id="rId4" imgW="4255377" imgH="4048095" progId="Excel.Chart.8">
              <p:embed/>
            </p:oleObj>
          </a:graphicData>
        </a:graphic>
      </p:graphicFrame>
      <p:sp>
        <p:nvSpPr>
          <p:cNvPr id="172" name="Google Shape;172;p38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8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anchor="ctr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" name="Google Shape;176;p38"/>
          <p:cNvSpPr txBox="1">
            <a:spLocks noGrp="1"/>
          </p:cNvSpPr>
          <p:nvPr>
            <p:ph type="sldNum" idx="10"/>
          </p:nvPr>
        </p:nvSpPr>
        <p:spPr>
          <a:xfrm>
            <a:off x="10668000" y="6356350"/>
            <a:ext cx="685800" cy="365125"/>
          </a:xfrm>
        </p:spPr>
        <p:txBody>
          <a:bodyPr/>
          <a:lstStyle>
            <a:lvl1pPr>
              <a:buSzPts val="900"/>
              <a:defRPr sz="900"/>
            </a:lvl1pPr>
          </a:lstStyle>
          <a:p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истограмма (синий)">
  <p:cSld name="Гистограмма (синий)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180;p39"/>
          <p:cNvGraphicFramePr>
            <a:graphicFrameLocks/>
          </p:cNvGraphicFramePr>
          <p:nvPr/>
        </p:nvGraphicFramePr>
        <p:xfrm>
          <a:off x="6646863" y="1844675"/>
          <a:ext cx="4249737" cy="4049713"/>
        </p:xfrm>
        <a:graphic>
          <a:graphicData uri="http://schemas.openxmlformats.org/presentationml/2006/ole">
            <p:oleObj spid="_x0000_s92162" r:id="rId3" imgW="4255377" imgH="4048095" progId="Excel.Chart.8">
              <p:embed/>
            </p:oleObj>
          </a:graphicData>
        </a:graphic>
      </p:graphicFrame>
      <p:graphicFrame>
        <p:nvGraphicFramePr>
          <p:cNvPr id="5" name="Google Shape;181;p39"/>
          <p:cNvGraphicFramePr>
            <a:graphicFrameLocks/>
          </p:cNvGraphicFramePr>
          <p:nvPr/>
        </p:nvGraphicFramePr>
        <p:xfrm>
          <a:off x="6646863" y="1844675"/>
          <a:ext cx="4249737" cy="4049713"/>
        </p:xfrm>
        <a:graphic>
          <a:graphicData uri="http://schemas.openxmlformats.org/presentationml/2006/ole">
            <p:oleObj spid="_x0000_s92163" r:id="rId4" imgW="4255377" imgH="4048095" progId="Excel.Chart.8">
              <p:embed/>
            </p:oleObj>
          </a:graphicData>
        </a:graphic>
      </p:graphicFrame>
      <p:sp>
        <p:nvSpPr>
          <p:cNvPr id="178" name="Google Shape;178;p39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9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anchor="ctr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" name="Google Shape;182;p39"/>
          <p:cNvSpPr txBox="1">
            <a:spLocks noGrp="1"/>
          </p:cNvSpPr>
          <p:nvPr>
            <p:ph type="sldNum" idx="10"/>
          </p:nvPr>
        </p:nvSpPr>
        <p:spPr>
          <a:xfrm>
            <a:off x="10668000" y="6356350"/>
            <a:ext cx="685800" cy="365125"/>
          </a:xfrm>
        </p:spPr>
        <p:txBody>
          <a:bodyPr/>
          <a:lstStyle>
            <a:lvl1pPr>
              <a:buSzPts val="900"/>
              <a:defRPr sz="900"/>
            </a:lvl1pPr>
          </a:lstStyle>
          <a:p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(зеленый)">
  <p:cSld name="Таблица (зеленый)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85;p40"/>
          <p:cNvGraphicFramePr>
            <a:graphicFrameLocks noGrp="1"/>
          </p:cNvGraphicFramePr>
          <p:nvPr/>
        </p:nvGraphicFramePr>
        <p:xfrm>
          <a:off x="620713" y="1604963"/>
          <a:ext cx="10950575" cy="4497387"/>
        </p:xfrm>
        <a:graphic>
          <a:graphicData uri="http://schemas.openxmlformats.org/drawingml/2006/table">
            <a:tbl>
              <a:tblPr/>
              <a:tblGrid>
                <a:gridCol w="2190750"/>
                <a:gridCol w="2189162"/>
                <a:gridCol w="2190750"/>
                <a:gridCol w="2189163"/>
                <a:gridCol w="2190750"/>
              </a:tblGrid>
              <a:tr h="65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800"/>
                        <a:buFont typeface="Arial" pitchFamily="34" charset="0"/>
                        <a:buNone/>
                        <a:tabLst/>
                      </a:pP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800"/>
                        <a:buFont typeface="Arial" pitchFamily="34" charset="0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Название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7200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800"/>
                        <a:buFont typeface="Calibri" pitchFamily="34" charset="0"/>
                        <a:buNone/>
                        <a:tabLst/>
                      </a:pP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8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Название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800"/>
                        <a:buFont typeface="Calibri" pitchFamily="34" charset="0"/>
                        <a:buNone/>
                        <a:tabLst/>
                      </a:pP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8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Название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800"/>
                        <a:buFont typeface="Arial" pitchFamily="34" charset="0"/>
                        <a:buNone/>
                        <a:tabLst/>
                      </a:pP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800"/>
                        <a:buFont typeface="Arial" pitchFamily="34" charset="0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Название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800"/>
                        <a:buFont typeface="Arial" pitchFamily="34" charset="0"/>
                        <a:buNone/>
                        <a:tabLst/>
                      </a:pP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800"/>
                        <a:buFont typeface="Arial" pitchFamily="34" charset="0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Название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BC00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400"/>
                        <a:buFont typeface="Arial" pitchFamily="34" charset="0"/>
                        <a:buNone/>
                        <a:tabLst/>
                      </a:pP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400"/>
                        <a:buFont typeface="Arial" pitchFamily="34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</a:t>
                      </a: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</a:tr>
            </a:tbl>
          </a:graphicData>
        </a:graphic>
      </p:graphicFrame>
      <p:sp>
        <p:nvSpPr>
          <p:cNvPr id="184" name="Google Shape;184;p40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Google Shape;186;p40"/>
          <p:cNvSpPr txBox="1">
            <a:spLocks noGrp="1"/>
          </p:cNvSpPr>
          <p:nvPr>
            <p:ph type="sldNum" idx="10"/>
          </p:nvPr>
        </p:nvSpPr>
        <p:spPr>
          <a:xfrm>
            <a:off x="10668000" y="6356350"/>
            <a:ext cx="685800" cy="365125"/>
          </a:xfrm>
        </p:spPr>
        <p:txBody>
          <a:bodyPr/>
          <a:lstStyle>
            <a:lvl1pPr>
              <a:buSzPts val="900"/>
              <a:defRPr sz="900"/>
            </a:lvl1pPr>
          </a:lstStyle>
          <a:p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(синий)">
  <p:cSld name="Таблица (синий)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89;p41"/>
          <p:cNvGraphicFramePr>
            <a:graphicFrameLocks noGrp="1"/>
          </p:cNvGraphicFramePr>
          <p:nvPr/>
        </p:nvGraphicFramePr>
        <p:xfrm>
          <a:off x="620713" y="1604963"/>
          <a:ext cx="10950575" cy="4497387"/>
        </p:xfrm>
        <a:graphic>
          <a:graphicData uri="http://schemas.openxmlformats.org/drawingml/2006/table">
            <a:tbl>
              <a:tblPr/>
              <a:tblGrid>
                <a:gridCol w="2190750"/>
                <a:gridCol w="2189162"/>
                <a:gridCol w="2190750"/>
                <a:gridCol w="2189163"/>
                <a:gridCol w="2190750"/>
              </a:tblGrid>
              <a:tr h="65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800"/>
                        <a:buFont typeface="Arial" pitchFamily="34" charset="0"/>
                        <a:buNone/>
                        <a:tabLst/>
                      </a:pP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800"/>
                        <a:buFont typeface="Arial" pitchFamily="34" charset="0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Название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7200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800"/>
                        <a:buFont typeface="Calibri" pitchFamily="34" charset="0"/>
                        <a:buNone/>
                        <a:tabLst/>
                      </a:pP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8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Название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800"/>
                        <a:buFont typeface="Calibri" pitchFamily="34" charset="0"/>
                        <a:buNone/>
                        <a:tabLst/>
                      </a:pP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8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Название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800"/>
                        <a:buFont typeface="Arial" pitchFamily="34" charset="0"/>
                        <a:buNone/>
                        <a:tabLst/>
                      </a:pP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800"/>
                        <a:buFont typeface="Arial" pitchFamily="34" charset="0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Название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800"/>
                        <a:buFont typeface="Arial" pitchFamily="34" charset="0"/>
                        <a:buNone/>
                        <a:tabLst/>
                      </a:pP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800"/>
                        <a:buFont typeface="Arial" pitchFamily="34" charset="0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Название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BC00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400"/>
                        <a:buFont typeface="Arial" pitchFamily="34" charset="0"/>
                        <a:buNone/>
                        <a:tabLst/>
                      </a:pP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400"/>
                        <a:buFont typeface="Arial" pitchFamily="34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</a:t>
                      </a: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Calibri" pitchFamily="34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Текст 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200"/>
                        <a:buFont typeface="Arial" pitchFamily="34" charset="0"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91450" marR="91450" marT="45725" marB="45725" horzOverflow="overflow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</a:tr>
            </a:tbl>
          </a:graphicData>
        </a:graphic>
      </p:graphicFrame>
      <p:sp>
        <p:nvSpPr>
          <p:cNvPr id="188" name="Google Shape;188;p41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Google Shape;190;p41"/>
          <p:cNvSpPr txBox="1">
            <a:spLocks noGrp="1"/>
          </p:cNvSpPr>
          <p:nvPr>
            <p:ph type="sldNum" idx="10"/>
          </p:nvPr>
        </p:nvSpPr>
        <p:spPr>
          <a:xfrm>
            <a:off x="10668000" y="6356350"/>
            <a:ext cx="685800" cy="365125"/>
          </a:xfrm>
        </p:spPr>
        <p:txBody>
          <a:bodyPr/>
          <a:lstStyle>
            <a:lvl1pPr>
              <a:buSzPts val="900"/>
              <a:defRPr sz="900"/>
            </a:lvl1pPr>
          </a:lstStyle>
          <a:p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хема (зеленый)">
  <p:cSld name="Схема (зеленый)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" name="Google Shape;193;p42"/>
          <p:cNvSpPr txBox="1">
            <a:spLocks noGrp="1"/>
          </p:cNvSpPr>
          <p:nvPr>
            <p:ph type="sldNum" idx="10"/>
          </p:nvPr>
        </p:nvSpPr>
        <p:spPr>
          <a:xfrm>
            <a:off x="10668000" y="6356350"/>
            <a:ext cx="685800" cy="365125"/>
          </a:xfrm>
        </p:spPr>
        <p:txBody>
          <a:bodyPr/>
          <a:lstStyle>
            <a:lvl1pPr>
              <a:buSzPts val="900"/>
              <a:defRPr sz="900"/>
            </a:lvl1pPr>
          </a:lstStyle>
          <a:p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хема (синий)">
  <p:cSld name="Схема (синий)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" name="Google Shape;196;p43"/>
          <p:cNvSpPr txBox="1">
            <a:spLocks noGrp="1"/>
          </p:cNvSpPr>
          <p:nvPr>
            <p:ph type="sldNum" idx="10"/>
          </p:nvPr>
        </p:nvSpPr>
        <p:spPr>
          <a:xfrm>
            <a:off x="10668000" y="6356350"/>
            <a:ext cx="685800" cy="365125"/>
          </a:xfrm>
        </p:spPr>
        <p:txBody>
          <a:bodyPr/>
          <a:lstStyle>
            <a:lvl1pPr>
              <a:buSzPts val="900"/>
              <a:defRPr sz="900"/>
            </a:lvl1pPr>
          </a:lstStyle>
          <a:p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 (синий)">
  <p:cSld name="Заголовок раздела (синий)">
    <p:bg>
      <p:bgPr>
        <a:solidFill>
          <a:srgbClr val="0071CE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3"/>
          <p:cNvSpPr txBox="1">
            <a:spLocks noGrp="1"/>
          </p:cNvSpPr>
          <p:nvPr>
            <p:ph type="title"/>
          </p:nvPr>
        </p:nvSpPr>
        <p:spPr>
          <a:xfrm>
            <a:off x="831850" y="2834640"/>
            <a:ext cx="10515600" cy="192024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+картинка (синий)">
  <p:cSld name="текст+картинка (синий)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subTitle" idx="1"/>
          </p:nvPr>
        </p:nvSpPr>
        <p:spPr>
          <a:xfrm>
            <a:off x="620489" y="1948079"/>
            <a:ext cx="5703917" cy="928125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24"/>
          <p:cNvSpPr>
            <a:spLocks noGrp="1"/>
          </p:cNvSpPr>
          <p:nvPr>
            <p:ph type="pic" idx="2"/>
          </p:nvPr>
        </p:nvSpPr>
        <p:spPr>
          <a:xfrm>
            <a:off x="6734629" y="1948079"/>
            <a:ext cx="4619172" cy="3982547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24"/>
          <p:cNvSpPr txBox="1">
            <a:spLocks noGrp="1"/>
          </p:cNvSpPr>
          <p:nvPr>
            <p:ph type="body" idx="3"/>
          </p:nvPr>
        </p:nvSpPr>
        <p:spPr>
          <a:xfrm>
            <a:off x="620488" y="3308782"/>
            <a:ext cx="5703917" cy="2621843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" name="Google Shape;27;p24"/>
          <p:cNvSpPr txBox="1">
            <a:spLocks noGrp="1"/>
          </p:cNvSpPr>
          <p:nvPr>
            <p:ph type="sldNum" idx="10"/>
          </p:nvPr>
        </p:nvSpPr>
        <p:spPr>
          <a:xfrm>
            <a:off x="10668000" y="6356350"/>
            <a:ext cx="685800" cy="365125"/>
          </a:xfrm>
        </p:spPr>
        <p:txBody>
          <a:bodyPr/>
          <a:lstStyle>
            <a:lvl1pPr>
              <a:buSzPts val="900"/>
              <a:defRPr sz="900"/>
            </a:lvl1pPr>
          </a:lstStyle>
          <a:p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 (зеленый)">
  <p:cSld name="Сравнение (зеленый)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9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subTitle" idx="1"/>
          </p:nvPr>
        </p:nvSpPr>
        <p:spPr>
          <a:xfrm>
            <a:off x="620489" y="3851694"/>
            <a:ext cx="5161543" cy="928125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R="0"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29"/>
          <p:cNvSpPr>
            <a:spLocks noGrp="1"/>
          </p:cNvSpPr>
          <p:nvPr>
            <p:ph type="pic" idx="2"/>
          </p:nvPr>
        </p:nvSpPr>
        <p:spPr>
          <a:xfrm>
            <a:off x="620488" y="1601151"/>
            <a:ext cx="5161543" cy="2031512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29"/>
          <p:cNvSpPr txBox="1">
            <a:spLocks noGrp="1"/>
          </p:cNvSpPr>
          <p:nvPr>
            <p:ph type="body" idx="3"/>
          </p:nvPr>
        </p:nvSpPr>
        <p:spPr>
          <a:xfrm>
            <a:off x="620489" y="5045455"/>
            <a:ext cx="5161543" cy="928125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>
            <a:spLocks noGrp="1"/>
          </p:cNvSpPr>
          <p:nvPr>
            <p:ph type="pic" idx="4"/>
          </p:nvPr>
        </p:nvSpPr>
        <p:spPr>
          <a:xfrm>
            <a:off x="6200990" y="1601151"/>
            <a:ext cx="5167325" cy="2031512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9"/>
          <p:cNvSpPr txBox="1">
            <a:spLocks noGrp="1"/>
          </p:cNvSpPr>
          <p:nvPr>
            <p:ph type="body" idx="5"/>
          </p:nvPr>
        </p:nvSpPr>
        <p:spPr>
          <a:xfrm>
            <a:off x="6206772" y="5045455"/>
            <a:ext cx="5161544" cy="928125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body" idx="6"/>
          </p:nvPr>
        </p:nvSpPr>
        <p:spPr>
          <a:xfrm>
            <a:off x="6206771" y="3835825"/>
            <a:ext cx="5161544" cy="943994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" name="Google Shape;67;p29"/>
          <p:cNvSpPr txBox="1">
            <a:spLocks noGrp="1"/>
          </p:cNvSpPr>
          <p:nvPr>
            <p:ph type="sldNum" idx="10"/>
          </p:nvPr>
        </p:nvSpPr>
        <p:spPr>
          <a:xfrm>
            <a:off x="10668000" y="6356350"/>
            <a:ext cx="685800" cy="365125"/>
          </a:xfrm>
        </p:spPr>
        <p:txBody>
          <a:bodyPr/>
          <a:lstStyle>
            <a:lvl1pPr>
              <a:buSzPts val="900"/>
              <a:defRPr sz="900"/>
            </a:lvl1pPr>
          </a:lstStyle>
          <a:p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">
  <p:cSld name="Закрывающий слайд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87;p32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419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Google Shape;88;p32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000" y="431800"/>
            <a:ext cx="1758950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" name="Google Shape;84;p32"/>
          <p:cNvSpPr txBox="1">
            <a:spLocks noGrp="1"/>
          </p:cNvSpPr>
          <p:nvPr>
            <p:ph type="ctrTitle"/>
          </p:nvPr>
        </p:nvSpPr>
        <p:spPr>
          <a:xfrm>
            <a:off x="620489" y="4683228"/>
            <a:ext cx="8166064" cy="589424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2"/>
          <p:cNvSpPr txBox="1">
            <a:spLocks noGrp="1"/>
          </p:cNvSpPr>
          <p:nvPr>
            <p:ph type="subTitle" idx="1"/>
          </p:nvPr>
        </p:nvSpPr>
        <p:spPr>
          <a:xfrm>
            <a:off x="620489" y="5596154"/>
            <a:ext cx="5921627" cy="337921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body" idx="2"/>
          </p:nvPr>
        </p:nvSpPr>
        <p:spPr>
          <a:xfrm>
            <a:off x="620490" y="6088616"/>
            <a:ext cx="5921626" cy="337921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Calibri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 (зеленый)">
  <p:cSld name="Заголовок раздела (зеленый)">
    <p:bg>
      <p:bgPr>
        <a:solidFill>
          <a:srgbClr val="80BC00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3"/>
          <p:cNvSpPr txBox="1">
            <a:spLocks noGrp="1"/>
          </p:cNvSpPr>
          <p:nvPr>
            <p:ph type="title"/>
          </p:nvPr>
        </p:nvSpPr>
        <p:spPr>
          <a:xfrm>
            <a:off x="831850" y="2834640"/>
            <a:ext cx="10515600" cy="192024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конки (зеленый)">
  <p:cSld name="Иконки (зеленый)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3;p34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9150" y="2057400"/>
            <a:ext cx="590550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Google Shape;94;p34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43138" y="2057400"/>
            <a:ext cx="588962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Google Shape;95;p34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65538" y="2082800"/>
            <a:ext cx="5905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Google Shape;96;p34"/>
          <p:cNvPicPr preferRelativeResize="0"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89525" y="2057400"/>
            <a:ext cx="588963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Google Shape;97;p34"/>
          <p:cNvPicPr preferRelativeResize="0"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13513" y="2057400"/>
            <a:ext cx="588962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Google Shape;98;p34"/>
          <p:cNvPicPr preferRelativeResize="0"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35913" y="2057400"/>
            <a:ext cx="588962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Google Shape;99;p34"/>
          <p:cNvPicPr preferRelativeResize="0"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359900" y="2057400"/>
            <a:ext cx="588963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Google Shape;100;p34"/>
          <p:cNvPicPr preferRelativeResize="0"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782300" y="2093913"/>
            <a:ext cx="590550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Google Shape;101;p34"/>
          <p:cNvPicPr preferRelativeResize="0"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694113" y="5486400"/>
            <a:ext cx="588962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Google Shape;102;p34"/>
          <p:cNvPicPr preferRelativeResize="0"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183188" y="5486400"/>
            <a:ext cx="4667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Google Shape;103;p34"/>
          <p:cNvPicPr preferRelativeResize="0"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548438" y="5621338"/>
            <a:ext cx="590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Google Shape;104;p34"/>
          <p:cNvPicPr preferRelativeResize="0"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0863263" y="4260850"/>
            <a:ext cx="466725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oogle Shape;105;p34"/>
          <p:cNvPicPr preferRelativeResize="0"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838200" y="4260850"/>
            <a:ext cx="588963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Google Shape;106;p34"/>
          <p:cNvPicPr preferRelativeResize="0"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2262188" y="4260850"/>
            <a:ext cx="588962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oogle Shape;107;p34"/>
          <p:cNvPicPr preferRelativeResize="0"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3770313" y="4260850"/>
            <a:ext cx="419100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Google Shape;108;p34"/>
          <p:cNvPicPr preferRelativeResize="0"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5108575" y="4273550"/>
            <a:ext cx="588963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Google Shape;109;p34"/>
          <p:cNvPicPr preferRelativeResize="0"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532563" y="4260850"/>
            <a:ext cx="588962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Google Shape;110;p34"/>
          <p:cNvPicPr preferRelativeResize="0"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8016875" y="4260850"/>
            <a:ext cx="466725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Google Shape;111;p34"/>
          <p:cNvPicPr preferRelativeResize="0"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9378950" y="4260850"/>
            <a:ext cx="588963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Google Shape;112;p34"/>
          <p:cNvPicPr preferRelativeResize="0"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10831513" y="5486400"/>
            <a:ext cx="588962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Google Shape;113;p34"/>
          <p:cNvPicPr preferRelativeResize="0"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8024813" y="5486400"/>
            <a:ext cx="4921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Google Shape;114;p34"/>
          <p:cNvPicPr preferRelativeResize="0"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9404350" y="5511800"/>
            <a:ext cx="588963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Google Shape;115;p34"/>
          <p:cNvPicPr preferRelativeResize="0"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852488" y="3146425"/>
            <a:ext cx="588962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Google Shape;116;p34"/>
          <p:cNvPicPr preferRelativeResize="0"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838200" y="5486400"/>
            <a:ext cx="588963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Google Shape;117;p34"/>
          <p:cNvPicPr preferRelativeResize="0">
            <a:picLocks noChangeAspect="1"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2265363" y="5486400"/>
            <a:ext cx="5905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Google Shape;118;p34"/>
          <p:cNvPicPr preferRelativeResize="0">
            <a:picLocks noChangeAspect="1" noChangeArrowheads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2271713" y="3146425"/>
            <a:ext cx="588962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Google Shape;119;p34"/>
          <p:cNvPicPr preferRelativeResize="0">
            <a:picLocks noChangeAspect="1" noChangeArrowheads="1"/>
          </p:cNvPicPr>
          <p:nvPr/>
        </p:nvPicPr>
        <p:blipFill>
          <a:blip r:embed="rId28"/>
          <a:srcRect/>
          <a:stretch>
            <a:fillRect/>
          </a:stretch>
        </p:blipFill>
        <p:spPr bwMode="auto">
          <a:xfrm>
            <a:off x="3751263" y="3146425"/>
            <a:ext cx="4667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Google Shape;120;p34"/>
          <p:cNvPicPr preferRelativeResize="0"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5108575" y="3182938"/>
            <a:ext cx="588963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Google Shape;121;p34"/>
          <p:cNvPicPr preferRelativeResize="0">
            <a:picLocks noChangeAspect="1" noChangeArrowheads="1"/>
          </p:cNvPicPr>
          <p:nvPr/>
        </p:nvPicPr>
        <p:blipFill>
          <a:blip r:embed="rId30"/>
          <a:srcRect/>
          <a:stretch>
            <a:fillRect/>
          </a:stretch>
        </p:blipFill>
        <p:spPr bwMode="auto">
          <a:xfrm>
            <a:off x="6526213" y="3146425"/>
            <a:ext cx="5905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Google Shape;122;p34"/>
          <p:cNvPicPr preferRelativeResize="0">
            <a:picLocks noChangeAspect="1" noChangeArrowheads="1"/>
          </p:cNvPicPr>
          <p:nvPr/>
        </p:nvPicPr>
        <p:blipFill>
          <a:blip r:embed="rId31"/>
          <a:srcRect/>
          <a:stretch>
            <a:fillRect/>
          </a:stretch>
        </p:blipFill>
        <p:spPr bwMode="auto">
          <a:xfrm>
            <a:off x="7969250" y="3146425"/>
            <a:ext cx="541338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Google Shape;123;p34"/>
          <p:cNvPicPr preferRelativeResize="0">
            <a:picLocks noChangeAspect="1" noChangeArrowheads="1"/>
          </p:cNvPicPr>
          <p:nvPr/>
        </p:nvPicPr>
        <p:blipFill>
          <a:blip r:embed="rId32"/>
          <a:srcRect/>
          <a:stretch>
            <a:fillRect/>
          </a:stretch>
        </p:blipFill>
        <p:spPr bwMode="auto">
          <a:xfrm>
            <a:off x="9364663" y="3146425"/>
            <a:ext cx="588962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Google Shape;124;p34"/>
          <p:cNvPicPr preferRelativeResize="0">
            <a:picLocks noChangeAspect="1" noChangeArrowheads="1"/>
          </p:cNvPicPr>
          <p:nvPr/>
        </p:nvPicPr>
        <p:blipFill>
          <a:blip r:embed="rId33"/>
          <a:srcRect/>
          <a:stretch>
            <a:fillRect/>
          </a:stretch>
        </p:blipFill>
        <p:spPr bwMode="auto">
          <a:xfrm>
            <a:off x="10782300" y="3146425"/>
            <a:ext cx="5905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" name="Google Shape;92;p34"/>
          <p:cNvSpPr txBox="1">
            <a:spLocks noGrp="1"/>
          </p:cNvSpPr>
          <p:nvPr>
            <p:ph type="ctrTitle"/>
          </p:nvPr>
        </p:nvSpPr>
        <p:spPr>
          <a:xfrm>
            <a:off x="83819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конки (синий)">
  <p:cSld name="Иконки (синий)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7;p35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9150" y="2057400"/>
            <a:ext cx="590550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Google Shape;128;p35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43138" y="2057400"/>
            <a:ext cx="588962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Google Shape;129;p35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65538" y="2082800"/>
            <a:ext cx="5905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Google Shape;130;p35"/>
          <p:cNvPicPr preferRelativeResize="0"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89525" y="2057400"/>
            <a:ext cx="588963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Google Shape;131;p35"/>
          <p:cNvPicPr preferRelativeResize="0"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13513" y="2057400"/>
            <a:ext cx="588962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Google Shape;132;p35"/>
          <p:cNvPicPr preferRelativeResize="0"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35913" y="2057400"/>
            <a:ext cx="588962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Google Shape;133;p35"/>
          <p:cNvPicPr preferRelativeResize="0"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359900" y="2057400"/>
            <a:ext cx="588963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Google Shape;134;p35"/>
          <p:cNvPicPr preferRelativeResize="0"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782300" y="2093913"/>
            <a:ext cx="590550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Google Shape;135;p35"/>
          <p:cNvPicPr preferRelativeResize="0"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694113" y="5486400"/>
            <a:ext cx="588962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Google Shape;136;p35"/>
          <p:cNvPicPr preferRelativeResize="0"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183188" y="5486400"/>
            <a:ext cx="4667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Google Shape;137;p35"/>
          <p:cNvPicPr preferRelativeResize="0"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548438" y="5621338"/>
            <a:ext cx="590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Google Shape;138;p35"/>
          <p:cNvPicPr preferRelativeResize="0"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0863263" y="4260850"/>
            <a:ext cx="466725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oogle Shape;139;p35"/>
          <p:cNvPicPr preferRelativeResize="0"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838200" y="4260850"/>
            <a:ext cx="588963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Google Shape;140;p35"/>
          <p:cNvPicPr preferRelativeResize="0"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2262188" y="4260850"/>
            <a:ext cx="588962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oogle Shape;141;p35"/>
          <p:cNvPicPr preferRelativeResize="0"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3770313" y="4260850"/>
            <a:ext cx="419100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Google Shape;142;p35"/>
          <p:cNvPicPr preferRelativeResize="0"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5108575" y="4273550"/>
            <a:ext cx="588963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Google Shape;143;p35"/>
          <p:cNvPicPr preferRelativeResize="0"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532563" y="4260850"/>
            <a:ext cx="588962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Google Shape;144;p35"/>
          <p:cNvPicPr preferRelativeResize="0"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8016875" y="4260850"/>
            <a:ext cx="466725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Google Shape;145;p35"/>
          <p:cNvPicPr preferRelativeResize="0"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9378950" y="4260850"/>
            <a:ext cx="588963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Google Shape;146;p35"/>
          <p:cNvPicPr preferRelativeResize="0"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10831513" y="5486400"/>
            <a:ext cx="588962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Google Shape;147;p35"/>
          <p:cNvPicPr preferRelativeResize="0"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8024813" y="5486400"/>
            <a:ext cx="4921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Google Shape;148;p35"/>
          <p:cNvPicPr preferRelativeResize="0"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9404350" y="5511800"/>
            <a:ext cx="588963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Google Shape;149;p35"/>
          <p:cNvPicPr preferRelativeResize="0"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852488" y="3146425"/>
            <a:ext cx="588962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Google Shape;150;p35"/>
          <p:cNvPicPr preferRelativeResize="0"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838200" y="5486400"/>
            <a:ext cx="588963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Google Shape;151;p35"/>
          <p:cNvPicPr preferRelativeResize="0">
            <a:picLocks noChangeAspect="1"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2265363" y="5486400"/>
            <a:ext cx="5905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Google Shape;152;p35"/>
          <p:cNvPicPr preferRelativeResize="0">
            <a:picLocks noChangeAspect="1" noChangeArrowheads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2271713" y="3146425"/>
            <a:ext cx="588962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Google Shape;153;p35"/>
          <p:cNvPicPr preferRelativeResize="0">
            <a:picLocks noChangeAspect="1" noChangeArrowheads="1"/>
          </p:cNvPicPr>
          <p:nvPr/>
        </p:nvPicPr>
        <p:blipFill>
          <a:blip r:embed="rId28"/>
          <a:srcRect/>
          <a:stretch>
            <a:fillRect/>
          </a:stretch>
        </p:blipFill>
        <p:spPr bwMode="auto">
          <a:xfrm>
            <a:off x="3751263" y="3146425"/>
            <a:ext cx="4667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Google Shape;154;p35"/>
          <p:cNvPicPr preferRelativeResize="0"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5108575" y="3182938"/>
            <a:ext cx="588963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Google Shape;155;p35"/>
          <p:cNvPicPr preferRelativeResize="0">
            <a:picLocks noChangeAspect="1" noChangeArrowheads="1"/>
          </p:cNvPicPr>
          <p:nvPr/>
        </p:nvPicPr>
        <p:blipFill>
          <a:blip r:embed="rId30"/>
          <a:srcRect/>
          <a:stretch>
            <a:fillRect/>
          </a:stretch>
        </p:blipFill>
        <p:spPr bwMode="auto">
          <a:xfrm>
            <a:off x="6526213" y="3146425"/>
            <a:ext cx="5905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Google Shape;156;p35"/>
          <p:cNvPicPr preferRelativeResize="0">
            <a:picLocks noChangeAspect="1" noChangeArrowheads="1"/>
          </p:cNvPicPr>
          <p:nvPr/>
        </p:nvPicPr>
        <p:blipFill>
          <a:blip r:embed="rId31"/>
          <a:srcRect/>
          <a:stretch>
            <a:fillRect/>
          </a:stretch>
        </p:blipFill>
        <p:spPr bwMode="auto">
          <a:xfrm>
            <a:off x="7969250" y="3146425"/>
            <a:ext cx="541338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Google Shape;157;p35"/>
          <p:cNvPicPr preferRelativeResize="0">
            <a:picLocks noChangeAspect="1" noChangeArrowheads="1"/>
          </p:cNvPicPr>
          <p:nvPr/>
        </p:nvPicPr>
        <p:blipFill>
          <a:blip r:embed="rId32"/>
          <a:srcRect/>
          <a:stretch>
            <a:fillRect/>
          </a:stretch>
        </p:blipFill>
        <p:spPr bwMode="auto">
          <a:xfrm>
            <a:off x="9364663" y="3146425"/>
            <a:ext cx="588962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Google Shape;158;p35"/>
          <p:cNvPicPr preferRelativeResize="0">
            <a:picLocks noChangeAspect="1" noChangeArrowheads="1"/>
          </p:cNvPicPr>
          <p:nvPr/>
        </p:nvPicPr>
        <p:blipFill>
          <a:blip r:embed="rId33"/>
          <a:srcRect/>
          <a:stretch>
            <a:fillRect/>
          </a:stretch>
        </p:blipFill>
        <p:spPr bwMode="auto">
          <a:xfrm>
            <a:off x="10782300" y="3146425"/>
            <a:ext cx="5905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6" name="Google Shape;126;p35"/>
          <p:cNvSpPr txBox="1">
            <a:spLocks noGrp="1"/>
          </p:cNvSpPr>
          <p:nvPr>
            <p:ph type="ctrTitle"/>
          </p:nvPr>
        </p:nvSpPr>
        <p:spPr>
          <a:xfrm>
            <a:off x="635003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руговая диаграмма (зеленый)">
  <p:cSld name="Круговая диаграмма (зеленый)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162;p36"/>
          <p:cNvGraphicFramePr>
            <a:graphicFrameLocks/>
          </p:cNvGraphicFramePr>
          <p:nvPr/>
        </p:nvGraphicFramePr>
        <p:xfrm>
          <a:off x="6646863" y="1762125"/>
          <a:ext cx="4249737" cy="4132263"/>
        </p:xfrm>
        <a:graphic>
          <a:graphicData uri="http://schemas.openxmlformats.org/presentationml/2006/ole">
            <p:oleObj spid="_x0000_s89090" r:id="rId3" imgW="4255377" imgH="4133446" progId="Excel.Chart.8">
              <p:embed/>
            </p:oleObj>
          </a:graphicData>
        </a:graphic>
      </p:graphicFrame>
      <p:graphicFrame>
        <p:nvGraphicFramePr>
          <p:cNvPr id="5" name="Google Shape;163;p36"/>
          <p:cNvGraphicFramePr>
            <a:graphicFrameLocks/>
          </p:cNvGraphicFramePr>
          <p:nvPr/>
        </p:nvGraphicFramePr>
        <p:xfrm>
          <a:off x="6646863" y="1762125"/>
          <a:ext cx="4249737" cy="4132263"/>
        </p:xfrm>
        <a:graphic>
          <a:graphicData uri="http://schemas.openxmlformats.org/presentationml/2006/ole">
            <p:oleObj spid="_x0000_s89091" r:id="rId4" imgW="4255377" imgH="4133446" progId="Excel.Chart.8">
              <p:embed/>
            </p:oleObj>
          </a:graphicData>
        </a:graphic>
      </p:graphicFrame>
      <p:sp>
        <p:nvSpPr>
          <p:cNvPr id="160" name="Google Shape;160;p36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2" cy="589424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6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anchor="ctr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" name="Google Shape;164;p36"/>
          <p:cNvSpPr txBox="1">
            <a:spLocks noGrp="1"/>
          </p:cNvSpPr>
          <p:nvPr>
            <p:ph type="sldNum" idx="10"/>
          </p:nvPr>
        </p:nvSpPr>
        <p:spPr>
          <a:xfrm>
            <a:off x="10668000" y="6356350"/>
            <a:ext cx="685800" cy="365125"/>
          </a:xfrm>
        </p:spPr>
        <p:txBody>
          <a:bodyPr/>
          <a:lstStyle>
            <a:lvl1pPr>
              <a:buSzPts val="900"/>
              <a:defRPr sz="900"/>
            </a:lvl1pPr>
          </a:lstStyle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;p21"/>
          <p:cNvSpPr txBox="1">
            <a:spLocks noGrp="1"/>
          </p:cNvSpPr>
          <p:nvPr>
            <p:ph type="title"/>
          </p:nvPr>
        </p:nvSpPr>
        <p:spPr bwMode="auto">
          <a:xfrm>
            <a:off x="838200" y="601663"/>
            <a:ext cx="10515600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smtClean="0">
              <a:sym typeface="Arial" pitchFamily="34" charset="0"/>
            </a:endParaRPr>
          </a:p>
        </p:txBody>
      </p:sp>
      <p:sp>
        <p:nvSpPr>
          <p:cNvPr id="1027" name="Google Shape;11;p21"/>
          <p:cNvSpPr txBox="1">
            <a:spLocks noGrp="1"/>
          </p:cNvSpPr>
          <p:nvPr>
            <p:ph type="body" idx="1"/>
          </p:nvPr>
        </p:nvSpPr>
        <p:spPr bwMode="auto">
          <a:xfrm>
            <a:off x="838200" y="2078038"/>
            <a:ext cx="10515600" cy="400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smtClean="0">
              <a:sym typeface="Arial" pitchFamily="34" charset="0"/>
            </a:endParaRPr>
          </a:p>
        </p:txBody>
      </p:sp>
      <p:sp>
        <p:nvSpPr>
          <p:cNvPr id="1028" name="Google Shape;12;p21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00" rIns="91425" bIns="45700" numCol="1" anchor="ctr" anchorCtr="0" compatLnSpc="1">
            <a:prstTxWarp prst="textNoShape">
              <a:avLst/>
            </a:prstTxWarp>
          </a:bodyPr>
          <a:lstStyle>
            <a:lvl1pPr>
              <a:buClr>
                <a:srgbClr val="000000"/>
              </a:buClr>
              <a:buSzPts val="1400"/>
              <a:buFont typeface="Arial" pitchFamily="34" charset="0"/>
              <a:buNone/>
              <a:defRPr sz="1200">
                <a:solidFill>
                  <a:srgbClr val="888888"/>
                </a:solidFill>
                <a:latin typeface="Calibri" pitchFamily="34" charset="0"/>
                <a:cs typeface="Calibri" pitchFamily="34" charset="0"/>
                <a:sym typeface="Calibri" pitchFamily="34" charset="0"/>
              </a:defRPr>
            </a:lvl1pPr>
          </a:lstStyle>
          <a:p>
            <a:endParaRPr lang="ru-RU"/>
          </a:p>
        </p:txBody>
      </p:sp>
      <p:sp>
        <p:nvSpPr>
          <p:cNvPr id="1029" name="Google Shape;13;p21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00" rIns="91425" bIns="45700" numCol="1" anchor="ctr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ts val="1200"/>
              <a:buFont typeface="Arial" pitchFamily="34" charset="0"/>
              <a:buNone/>
              <a:defRPr sz="1200">
                <a:solidFill>
                  <a:srgbClr val="888888"/>
                </a:solidFill>
                <a:latin typeface="Calibri" pitchFamily="34" charset="0"/>
                <a:cs typeface="Calibri" pitchFamily="34" charset="0"/>
                <a:sym typeface="Calibri" pitchFamily="34" charset="0"/>
              </a:defRPr>
            </a:lvl1pPr>
          </a:lstStyle>
          <a:p>
            <a:fld id="{97A65D9D-82DA-47CC-A618-AE40F6DE5888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700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__________Microsoft_Office_Excel10.xls"/><Relationship Id="rId4" Type="http://schemas.openxmlformats.org/officeDocument/2006/relationships/oleObject" Target="../embeddings/__________Microsoft_Office_Excel9.xls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__________Microsoft_Office_Excel12.xls"/><Relationship Id="rId4" Type="http://schemas.openxmlformats.org/officeDocument/2006/relationships/oleObject" Target="../embeddings/__________Microsoft_Office_Excel11.xls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nnopolis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"/>
          <p:cNvSpPr txBox="1">
            <a:spLocks noGrp="1"/>
          </p:cNvSpPr>
          <p:nvPr>
            <p:ph type="ctrTitle"/>
          </p:nvPr>
        </p:nvSpPr>
        <p:spPr>
          <a:xfrm>
            <a:off x="649288" y="4430713"/>
            <a:ext cx="10424096" cy="590550"/>
          </a:xfrm>
        </p:spPr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SzPts val="3200"/>
              <a:buFont typeface="Calibri" pitchFamily="34" charset="0"/>
              <a:buNone/>
            </a:pPr>
            <a:r>
              <a:rPr lang="ru-RU" sz="3200" b="1" dirty="0" smtClean="0">
                <a:latin typeface="Calibri" pitchFamily="34" charset="0"/>
                <a:cs typeface="Calibri" pitchFamily="34" charset="0"/>
                <a:sym typeface="Calibri" pitchFamily="34" charset="0"/>
              </a:rPr>
              <a:t>Создание сайта для предоставления юридических </a:t>
            </a:r>
            <a:r>
              <a:rPr lang="ru-RU" sz="3200" b="1" dirty="0" smtClean="0">
                <a:latin typeface="Calibri" pitchFamily="34" charset="0"/>
                <a:cs typeface="Calibri" pitchFamily="34" charset="0"/>
                <a:sym typeface="Calibri" pitchFamily="34" charset="0"/>
              </a:rPr>
              <a:t>услуг</a:t>
            </a:r>
            <a:endParaRPr lang="ru-RU" dirty="0" smtClean="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24579" name="Google Shape;202;p1"/>
          <p:cNvSpPr txBox="1">
            <a:spLocks noGrp="1"/>
          </p:cNvSpPr>
          <p:nvPr>
            <p:ph type="body" idx="2"/>
          </p:nvPr>
        </p:nvSpPr>
        <p:spPr>
          <a:xfrm>
            <a:off x="755650" y="5849938"/>
            <a:ext cx="5703888" cy="338137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spcAft>
                <a:spcPct val="0"/>
              </a:spcAft>
            </a:pPr>
            <a:endParaRPr lang="ru-RU" b="1" dirty="0" smtClean="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24580" name="Google Shape;203;p1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350" y="17463"/>
            <a:ext cx="12198350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Google Shape;204;p1" descr="Изображение выглядит как рисунок, тарелка&#10;&#10;Автоматически созданное описание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3" y="438150"/>
            <a:ext cx="1931987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6" descr="H:\М\АНО\АНО Презумпция\РАО КОПИРУС\Герб 2016\Весы.jpe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7512" y="5395620"/>
            <a:ext cx="1563624" cy="12810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B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"/>
          <p:cNvSpPr txBox="1">
            <a:spLocks noGrp="1"/>
          </p:cNvSpPr>
          <p:nvPr>
            <p:ph type="title"/>
          </p:nvPr>
        </p:nvSpPr>
        <p:spPr>
          <a:xfrm>
            <a:off x="619125" y="900113"/>
            <a:ext cx="11255375" cy="5448300"/>
          </a:xfrm>
        </p:spPr>
        <p:txBody>
          <a:bodyPr>
            <a:normAutofit fontScale="90000"/>
          </a:bodyPr>
          <a:lstStyle/>
          <a:p>
            <a:pPr eaLnBrk="1" fontAlgn="auto" hangingPunct="1">
              <a:buSzPts val="2800"/>
              <a:defRPr/>
            </a:pPr>
            <a:r>
              <a:rPr lang="ru-RU" sz="2800" b="1" dirty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  <a:t>Цель: </a:t>
            </a:r>
            <a:r>
              <a:rPr lang="ru-RU" sz="2800" dirty="0" smtClean="0">
                <a:latin typeface="Calibri Light" pitchFamily="34" charset="0"/>
                <a:ea typeface="Calibri"/>
                <a:cs typeface="Calibri Light" pitchFamily="34" charset="0"/>
              </a:rPr>
              <a:t>и</a:t>
            </a:r>
            <a:r>
              <a:rPr lang="ru-RU" sz="2800" dirty="0" smtClean="0">
                <a:latin typeface="Calibri Light" pitchFamily="34" charset="0"/>
                <a:cs typeface="Calibri Light" pitchFamily="34" charset="0"/>
              </a:rPr>
              <a:t>спользование </a:t>
            </a:r>
            <a:r>
              <a:rPr lang="ru-RU" sz="2800" dirty="0" smtClean="0">
                <a:latin typeface="Calibri Light" pitchFamily="34" charset="0"/>
                <a:cs typeface="Calibri Light" pitchFamily="34" charset="0"/>
              </a:rPr>
              <a:t>фронтенда и бэкенда</a:t>
            </a:r>
            <a:r>
              <a:rPr lang="ru-RU" sz="2800" dirty="0" smtClean="0">
                <a:latin typeface="Calibri Light" pitchFamily="34" charset="0"/>
                <a:ea typeface="Calibri" pitchFamily="34" charset="0"/>
                <a:cs typeface="Calibri Light" pitchFamily="34" charset="0"/>
                <a:sym typeface="Calibri" pitchFamily="34" charset="0"/>
              </a:rPr>
              <a:t> </a:t>
            </a:r>
            <a:r>
              <a:rPr lang="ru-RU" sz="2800" dirty="0" smtClean="0">
                <a:latin typeface="Calibri Light" pitchFamily="34" charset="0"/>
                <a:ea typeface="Calibri" pitchFamily="34" charset="0"/>
                <a:cs typeface="Calibri Light" pitchFamily="34" charset="0"/>
                <a:sym typeface="Calibri" pitchFamily="34" charset="0"/>
              </a:rPr>
              <a:t>для </a:t>
            </a:r>
            <a:r>
              <a:rPr lang="ru-RU" sz="2800" dirty="0" smtClean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  <a:t>повышения </a:t>
            </a:r>
            <a:r>
              <a:rPr lang="ru-RU" sz="2800" dirty="0" smtClean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  <a:t>уровня предоставления безвозмездной квалифицированной социально-правовой поддержки и защиты конституционных прав </a:t>
            </a:r>
            <a:r>
              <a:rPr lang="ru-RU" sz="2800" dirty="0" smtClean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  <a:t>граждан.</a:t>
            </a:r>
            <a:r>
              <a:rPr lang="ru-RU" sz="2800" dirty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  <a:t/>
            </a:r>
            <a:br>
              <a:rPr lang="ru-RU" sz="2800" dirty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</a:br>
            <a:r>
              <a:rPr lang="ru-RU" sz="2800" dirty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  <a:t/>
            </a:r>
            <a:br>
              <a:rPr lang="ru-RU" sz="2800" dirty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</a:br>
            <a:r>
              <a:rPr lang="ru-RU" sz="2800" b="1" dirty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  <a:t>Задачи  в рамках сессий: </a:t>
            </a:r>
            <a:br>
              <a:rPr lang="ru-RU" sz="2800" b="1" dirty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</a:br>
            <a:r>
              <a:rPr lang="ru-RU" sz="2800" dirty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  <a:t/>
            </a:r>
            <a:br>
              <a:rPr lang="ru-RU" sz="2800" dirty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</a:br>
            <a:r>
              <a:rPr lang="ru-RU" sz="2400" dirty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  <a:t>- </a:t>
            </a:r>
            <a:r>
              <a:rPr lang="ru-RU" sz="2400" dirty="0" smtClean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  <a:t>проведение бесплатных юридических консультаций;</a:t>
            </a:r>
            <a:r>
              <a:rPr lang="ru-RU" sz="2400" dirty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  <a:t/>
            </a:r>
            <a:br>
              <a:rPr lang="ru-RU" sz="2400" dirty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</a:br>
            <a:r>
              <a:rPr lang="ru-RU" sz="2400" dirty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  <a:t>- </a:t>
            </a:r>
            <a:r>
              <a:rPr lang="ru-RU" sz="2400" dirty="0" smtClean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  <a:t>оформление необходимых юридических документов, например, исковых заявлений, заявлений о выдаче судебного приказа, возражений на апелляционную жалобу; </a:t>
            </a:r>
            <a:br>
              <a:rPr lang="ru-RU" sz="2400" dirty="0" smtClean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</a:br>
            <a:r>
              <a:rPr lang="ru-RU" sz="2400" dirty="0" smtClean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  <a:t>- помощь в предоставлении временного социального убежища, включая женщин и детей, пострадавших от домашнего насилия;</a:t>
            </a:r>
            <a:br>
              <a:rPr lang="ru-RU" sz="2400" dirty="0" smtClean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</a:br>
            <a:r>
              <a:rPr lang="ru-RU" sz="2400" dirty="0" smtClean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  <a:t>- проведение экспертиз по проекту для лиц, попавших в трудную жизненную ситуацию, например: по возмещению вреда, причиненного личности или имуществу гражданина; по оценке ущерба от </a:t>
            </a:r>
            <a:r>
              <a:rPr lang="ru-RU" sz="2400" dirty="0" err="1" smtClean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  <a:t>залития</a:t>
            </a:r>
            <a:r>
              <a:rPr lang="ru-RU" sz="2400" dirty="0" smtClean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  <a:t> жилых помещений; </a:t>
            </a:r>
            <a:r>
              <a:rPr lang="ru-RU" sz="2400" dirty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  <a:t/>
            </a:r>
            <a:br>
              <a:rPr lang="ru-RU" sz="2400" dirty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</a:br>
            <a:r>
              <a:rPr lang="ru-RU" sz="2400" dirty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  <a:t>- </a:t>
            </a:r>
            <a:r>
              <a:rPr lang="ru-RU" sz="2400" dirty="0" smtClean="0">
                <a:latin typeface="Calibri Light" pitchFamily="34" charset="0"/>
                <a:ea typeface="Calibri"/>
                <a:cs typeface="Calibri Light" pitchFamily="34" charset="0"/>
                <a:sym typeface="Calibri"/>
              </a:rPr>
              <a:t>проведение правового просвещения граждан, оказавшихся в трудной жизненной ситуации. </a:t>
            </a:r>
            <a:endParaRPr sz="2400" dirty="0">
              <a:latin typeface="Calibri Light" pitchFamily="34" charset="0"/>
              <a:ea typeface="Calibri"/>
              <a:cs typeface="Calibri Light" pitchFamily="34" charset="0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Google Shape;214;p3"/>
          <p:cNvSpPr txBox="1">
            <a:spLocks noGrp="1"/>
          </p:cNvSpPr>
          <p:nvPr>
            <p:ph type="ctrTitle"/>
          </p:nvPr>
        </p:nvSpPr>
        <p:spPr>
          <a:xfrm>
            <a:off x="620713" y="628650"/>
            <a:ext cx="9977437" cy="998982"/>
          </a:xfrm>
        </p:spPr>
        <p:txBody>
          <a:bodyPr>
            <a:normAutofit fontScale="90000"/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ru-RU" b="1" dirty="0" smtClean="0">
                <a:latin typeface="Calibri Light" pitchFamily="34" charset="0"/>
                <a:cs typeface="Calibri Light" pitchFamily="34" charset="0"/>
              </a:rPr>
              <a:t>Использование фронтенда</a:t>
            </a:r>
            <a:r>
              <a:rPr lang="ru-RU" b="1" dirty="0" smtClean="0">
                <a:latin typeface="Calibri Light" pitchFamily="34" charset="0"/>
                <a:cs typeface="Calibri Light" pitchFamily="34" charset="0"/>
              </a:rPr>
              <a:t> и </a:t>
            </a:r>
            <a:r>
              <a:rPr lang="ru-RU" b="1" dirty="0" smtClean="0">
                <a:latin typeface="Calibri Light" pitchFamily="34" charset="0"/>
                <a:cs typeface="Calibri Light" pitchFamily="34" charset="0"/>
              </a:rPr>
              <a:t>бэкенда</a:t>
            </a:r>
            <a:r>
              <a:rPr lang="ru-RU" b="1" dirty="0" smtClean="0">
                <a:latin typeface="Calibri Light" pitchFamily="34" charset="0"/>
                <a:ea typeface="Calibri" pitchFamily="34" charset="0"/>
                <a:cs typeface="Calibri Light" pitchFamily="34" charset="0"/>
                <a:sym typeface="Calibri" pitchFamily="34" charset="0"/>
              </a:rPr>
              <a:t> для предоставления </a:t>
            </a:r>
            <a:r>
              <a:rPr lang="ru-RU" b="1" dirty="0" smtClean="0">
                <a:latin typeface="Calibri Light" pitchFamily="34" charset="0"/>
                <a:ea typeface="Calibri" pitchFamily="34" charset="0"/>
                <a:cs typeface="Calibri Light" pitchFamily="34" charset="0"/>
                <a:sym typeface="Calibri" pitchFamily="34" charset="0"/>
              </a:rPr>
              <a:t>юридических консультаций</a:t>
            </a:r>
          </a:p>
        </p:txBody>
      </p:sp>
      <p:pic>
        <p:nvPicPr>
          <p:cNvPr id="26627" name="Рисунок 5" descr="Приемная.png"/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2463" b="2463"/>
          <a:stretch>
            <a:fillRect/>
          </a:stretch>
        </p:blipFill>
        <p:spPr>
          <a:xfrm>
            <a:off x="6734175" y="1947863"/>
            <a:ext cx="4619625" cy="3983037"/>
          </a:xfrm>
        </p:spPr>
      </p:pic>
      <p:sp>
        <p:nvSpPr>
          <p:cNvPr id="26628" name="Google Shape;216;p3"/>
          <p:cNvSpPr txBox="1">
            <a:spLocks noGrp="1"/>
          </p:cNvSpPr>
          <p:nvPr>
            <p:ph type="body" idx="3"/>
          </p:nvPr>
        </p:nvSpPr>
        <p:spPr>
          <a:xfrm>
            <a:off x="728663" y="1947863"/>
            <a:ext cx="5705475" cy="2622550"/>
          </a:xfrm>
        </p:spPr>
        <p:txBody>
          <a:bodyPr/>
          <a:lstStyle/>
          <a:p>
            <a:pPr marL="228600" indent="-228600" eaLnBrk="1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ru-RU" smtClean="0">
                <a:latin typeface="Calibri Light" pitchFamily="34" charset="0"/>
                <a:ea typeface="Calibri" pitchFamily="34" charset="0"/>
                <a:cs typeface="Calibri Light" pitchFamily="34" charset="0"/>
                <a:sym typeface="Calibri" pitchFamily="34" charset="0"/>
              </a:rPr>
              <a:t>социально-правовое консультирование граждан по реализации их прав путем использования бесплатного для звонящих федерального многоканального телефона 8(800)201- и бесплатных приложений Вайбер и Ватсап, через сайт, в социальной сети ВКонтакте, с использованием электронной почты с её бесплатными приложениями (аудио и видео-звонок); в бесплатной интернет программе Zoom;</a:t>
            </a:r>
          </a:p>
          <a:p>
            <a:pPr marL="228600" indent="-228600" eaLnBrk="1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ru-RU" smtClean="0">
                <a:latin typeface="Calibri Light" pitchFamily="34" charset="0"/>
                <a:ea typeface="Calibri" pitchFamily="34" charset="0"/>
                <a:cs typeface="Calibri Light" pitchFamily="34" charset="0"/>
                <a:sym typeface="Calibri" pitchFamily="34" charset="0"/>
              </a:rPr>
              <a:t>оказание гражданам социально-правовой поддержки и защиты прав в ходе их приема по месту нахождения Общественной приемной путем правового консультирования, предоставления материалов судебной практики.</a:t>
            </a:r>
          </a:p>
        </p:txBody>
      </p:sp>
      <p:sp>
        <p:nvSpPr>
          <p:cNvPr id="26629" name="Google Shape;217;p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3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Google Shape;286;p10"/>
          <p:cNvSpPr txBox="1">
            <a:spLocks noGrp="1"/>
          </p:cNvSpPr>
          <p:nvPr>
            <p:ph type="ctrTitle"/>
          </p:nvPr>
        </p:nvSpPr>
        <p:spPr>
          <a:xfrm>
            <a:off x="620713" y="628650"/>
            <a:ext cx="6575615" cy="2526030"/>
          </a:xfrm>
        </p:spPr>
        <p:txBody>
          <a:bodyPr>
            <a:normAutofit fontScale="90000"/>
          </a:bodyPr>
          <a:lstStyle/>
          <a:p>
            <a:pPr algn="just" eaLnBrk="1" hangingPunct="1">
              <a:spcBef>
                <a:spcPct val="0"/>
              </a:spcBef>
              <a:spcAft>
                <a:spcPct val="0"/>
              </a:spcAft>
              <a:buFont typeface="Calibri" pitchFamily="34" charset="0"/>
              <a:buNone/>
            </a:pPr>
            <a:r>
              <a:rPr lang="ru-RU" b="1" dirty="0" smtClean="0">
                <a:latin typeface="Calibri Light" pitchFamily="34" charset="0"/>
                <a:cs typeface="Calibri Light" pitchFamily="34" charset="0"/>
                <a:sym typeface="Calibri" pitchFamily="34" charset="0"/>
              </a:rPr>
              <a:t>Первоочередной план повышения продаж бесплатных </a:t>
            </a:r>
            <a:r>
              <a:rPr lang="ru-RU" b="1" dirty="0" smtClean="0">
                <a:latin typeface="Calibri Light" pitchFamily="34" charset="0"/>
                <a:cs typeface="Calibri Light" pitchFamily="34" charset="0"/>
                <a:sym typeface="Calibri" pitchFamily="34" charset="0"/>
              </a:rPr>
              <a:t>ю</a:t>
            </a:r>
            <a:r>
              <a:rPr lang="ru-RU" b="1" dirty="0" smtClean="0">
                <a:latin typeface="Calibri Light" pitchFamily="34" charset="0"/>
                <a:cs typeface="Calibri Light" pitchFamily="34" charset="0"/>
                <a:sym typeface="Calibri" pitchFamily="34" charset="0"/>
              </a:rPr>
              <a:t>ридических услуг заинтересованным органам государственной власти и местного самоуправления, 2023 год</a:t>
            </a:r>
            <a:endParaRPr lang="ru-RU" b="1" dirty="0" smtClean="0">
              <a:latin typeface="Calibri Light" pitchFamily="34" charset="0"/>
              <a:cs typeface="Calibri Light" pitchFamily="34" charset="0"/>
              <a:sym typeface="Calibri" pitchFamily="34" charset="0"/>
            </a:endParaRPr>
          </a:p>
        </p:txBody>
      </p:sp>
      <p:sp>
        <p:nvSpPr>
          <p:cNvPr id="33795" name="Google Shape;287;p10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33796" name="Google Shape;288;p10"/>
          <p:cNvSpPr txBox="1">
            <a:spLocks noChangeArrowheads="1"/>
          </p:cNvSpPr>
          <p:nvPr/>
        </p:nvSpPr>
        <p:spPr bwMode="auto">
          <a:xfrm>
            <a:off x="620713" y="1895475"/>
            <a:ext cx="5165725" cy="394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>
              <a:lnSpc>
                <a:spcPct val="90000"/>
              </a:lnSpc>
              <a:buClr>
                <a:srgbClr val="000000"/>
              </a:buClr>
              <a:buSzPts val="1800"/>
              <a:buFont typeface="Arial" pitchFamily="34" charset="0"/>
              <a:buNone/>
            </a:pPr>
            <a:endParaRPr lang="ru-RU" dirty="0"/>
          </a:p>
        </p:txBody>
      </p:sp>
      <p:graphicFrame>
        <p:nvGraphicFramePr>
          <p:cNvPr id="33797" name="Google Shape;289;p10"/>
          <p:cNvGraphicFramePr>
            <a:graphicFrameLocks/>
          </p:cNvGraphicFramePr>
          <p:nvPr/>
        </p:nvGraphicFramePr>
        <p:xfrm>
          <a:off x="6646863" y="1762125"/>
          <a:ext cx="4249737" cy="4132263"/>
        </p:xfrm>
        <a:graphic>
          <a:graphicData uri="http://schemas.openxmlformats.org/presentationml/2006/ole">
            <p:oleObj spid="_x0000_s33797" r:id="rId4" imgW="4255377" imgH="4133446" progId="Excel.Chart.8">
              <p:embed/>
            </p:oleObj>
          </a:graphicData>
        </a:graphic>
      </p:graphicFrame>
      <p:graphicFrame>
        <p:nvGraphicFramePr>
          <p:cNvPr id="33798" name="Google Shape;290;p10"/>
          <p:cNvGraphicFramePr>
            <a:graphicFrameLocks/>
          </p:cNvGraphicFramePr>
          <p:nvPr/>
        </p:nvGraphicFramePr>
        <p:xfrm>
          <a:off x="6646863" y="1762125"/>
          <a:ext cx="4249737" cy="4132263"/>
        </p:xfrm>
        <a:graphic>
          <a:graphicData uri="http://schemas.openxmlformats.org/presentationml/2006/ole">
            <p:oleObj spid="_x0000_s33798" r:id="rId5" imgW="4255377" imgH="4133446" progId="Excel.Chart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Google Shape;304;p12"/>
          <p:cNvSpPr txBox="1">
            <a:spLocks noGrp="1"/>
          </p:cNvSpPr>
          <p:nvPr>
            <p:ph type="ctrTitle"/>
          </p:nvPr>
        </p:nvSpPr>
        <p:spPr>
          <a:xfrm>
            <a:off x="620713" y="628650"/>
            <a:ext cx="5944679" cy="2937510"/>
          </a:xfrm>
        </p:spPr>
        <p:txBody>
          <a:bodyPr>
            <a:normAutofit fontScale="90000"/>
          </a:bodyPr>
          <a:lstStyle/>
          <a:p>
            <a:pPr algn="just" eaLnBrk="1" hangingPunct="1">
              <a:spcBef>
                <a:spcPct val="0"/>
              </a:spcBef>
              <a:spcAft>
                <a:spcPct val="0"/>
              </a:spcAft>
            </a:pPr>
            <a:r>
              <a:rPr lang="ru-RU" b="1" dirty="0" smtClean="0">
                <a:latin typeface="Calibri Light" pitchFamily="34" charset="0"/>
                <a:cs typeface="Calibri Light" pitchFamily="34" charset="0"/>
                <a:sym typeface="Calibri" pitchFamily="34" charset="0"/>
              </a:rPr>
              <a:t>Перспективный план повышения </a:t>
            </a:r>
            <a:r>
              <a:rPr lang="ru-RU" b="1" dirty="0" smtClean="0">
                <a:latin typeface="Calibri Light" pitchFamily="34" charset="0"/>
                <a:cs typeface="Calibri Light" pitchFamily="34" charset="0"/>
                <a:sym typeface="Calibri" pitchFamily="34" charset="0"/>
              </a:rPr>
              <a:t>продаж бесплатных юридических услуг заинтересованным органам </a:t>
            </a:r>
            <a:r>
              <a:rPr lang="ru-RU" b="1" dirty="0" smtClean="0">
                <a:latin typeface="Calibri Light" pitchFamily="34" charset="0"/>
                <a:cs typeface="Calibri Light" pitchFamily="34" charset="0"/>
                <a:sym typeface="Calibri" pitchFamily="34" charset="0"/>
              </a:rPr>
              <a:t>государственной власти </a:t>
            </a:r>
            <a:r>
              <a:rPr lang="ru-RU" b="1" dirty="0" smtClean="0">
                <a:latin typeface="Calibri Light" pitchFamily="34" charset="0"/>
                <a:cs typeface="Calibri Light" pitchFamily="34" charset="0"/>
                <a:sym typeface="Calibri" pitchFamily="34" charset="0"/>
              </a:rPr>
              <a:t>и местного </a:t>
            </a:r>
            <a:r>
              <a:rPr lang="ru-RU" b="1" dirty="0" smtClean="0">
                <a:latin typeface="Calibri Light" pitchFamily="34" charset="0"/>
                <a:cs typeface="Calibri Light" pitchFamily="34" charset="0"/>
                <a:sym typeface="Calibri" pitchFamily="34" charset="0"/>
              </a:rPr>
              <a:t>самоуправления, </a:t>
            </a:r>
            <a:br>
              <a:rPr lang="ru-RU" b="1" dirty="0" smtClean="0">
                <a:latin typeface="Calibri Light" pitchFamily="34" charset="0"/>
                <a:cs typeface="Calibri Light" pitchFamily="34" charset="0"/>
                <a:sym typeface="Calibri" pitchFamily="34" charset="0"/>
              </a:rPr>
            </a:br>
            <a:r>
              <a:rPr lang="ru-RU" b="1" dirty="0" smtClean="0">
                <a:latin typeface="Calibri Light" pitchFamily="34" charset="0"/>
                <a:cs typeface="Calibri Light" pitchFamily="34" charset="0"/>
                <a:sym typeface="Calibri" pitchFamily="34" charset="0"/>
              </a:rPr>
              <a:t>2024 </a:t>
            </a:r>
            <a:r>
              <a:rPr lang="ru-RU" b="1" dirty="0" smtClean="0">
                <a:latin typeface="Calibri Light" pitchFamily="34" charset="0"/>
                <a:cs typeface="Calibri Light" pitchFamily="34" charset="0"/>
                <a:sym typeface="Calibri" pitchFamily="34" charset="0"/>
              </a:rPr>
              <a:t>год</a:t>
            </a:r>
            <a:endParaRPr lang="ru-RU" b="1" dirty="0" smtClean="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35843" name="Google Shape;305;p1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5</a:t>
            </a:r>
            <a:endParaRPr lang="ru-RU" dirty="0"/>
          </a:p>
        </p:txBody>
      </p:sp>
      <p:sp>
        <p:nvSpPr>
          <p:cNvPr id="35844" name="Google Shape;306;p12"/>
          <p:cNvSpPr txBox="1">
            <a:spLocks noChangeArrowheads="1"/>
          </p:cNvSpPr>
          <p:nvPr/>
        </p:nvSpPr>
        <p:spPr bwMode="auto">
          <a:xfrm>
            <a:off x="620713" y="1895475"/>
            <a:ext cx="5165725" cy="394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>
              <a:lnSpc>
                <a:spcPct val="90000"/>
              </a:lnSpc>
              <a:buClr>
                <a:srgbClr val="000000"/>
              </a:buClr>
              <a:buSzPts val="1800"/>
              <a:buFont typeface="Arial" pitchFamily="34" charset="0"/>
              <a:buNone/>
            </a:pPr>
            <a:endParaRPr lang="ru-RU" dirty="0"/>
          </a:p>
        </p:txBody>
      </p:sp>
      <p:graphicFrame>
        <p:nvGraphicFramePr>
          <p:cNvPr id="35845" name="Google Shape;307;p12"/>
          <p:cNvGraphicFramePr>
            <a:graphicFrameLocks/>
          </p:cNvGraphicFramePr>
          <p:nvPr/>
        </p:nvGraphicFramePr>
        <p:xfrm>
          <a:off x="6646863" y="1844675"/>
          <a:ext cx="4249737" cy="4049713"/>
        </p:xfrm>
        <a:graphic>
          <a:graphicData uri="http://schemas.openxmlformats.org/presentationml/2006/ole">
            <p:oleObj spid="_x0000_s35845" r:id="rId4" imgW="4255377" imgH="4048095" progId="Excel.Chart.8">
              <p:embed/>
            </p:oleObj>
          </a:graphicData>
        </a:graphic>
      </p:graphicFrame>
      <p:graphicFrame>
        <p:nvGraphicFramePr>
          <p:cNvPr id="35846" name="Google Shape;308;p12"/>
          <p:cNvGraphicFramePr>
            <a:graphicFrameLocks/>
          </p:cNvGraphicFramePr>
          <p:nvPr/>
        </p:nvGraphicFramePr>
        <p:xfrm>
          <a:off x="6646863" y="1844675"/>
          <a:ext cx="4249737" cy="4049713"/>
        </p:xfrm>
        <a:graphic>
          <a:graphicData uri="http://schemas.openxmlformats.org/presentationml/2006/ole">
            <p:oleObj spid="_x0000_s35846" r:id="rId5" imgW="4255377" imgH="4048095" progId="Excel.Chart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Google Shape;452;p20"/>
          <p:cNvSpPr txBox="1">
            <a:spLocks noGrp="1"/>
          </p:cNvSpPr>
          <p:nvPr>
            <p:ph type="ctrTitle"/>
          </p:nvPr>
        </p:nvSpPr>
        <p:spPr>
          <a:xfrm>
            <a:off x="620713" y="4683125"/>
            <a:ext cx="8166100" cy="588963"/>
          </a:xfrm>
        </p:spPr>
        <p:txBody>
          <a:bodyPr>
            <a:normAutofit fontScale="90000"/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ru-RU" b="1" dirty="0" smtClean="0">
                <a:latin typeface="Calibri Light" pitchFamily="34" charset="0"/>
                <a:cs typeface="Calibri Light" pitchFamily="34" charset="0"/>
              </a:rPr>
              <a:t>Мой первый </a:t>
            </a:r>
            <a:r>
              <a:rPr lang="ru-RU" b="1" dirty="0" smtClean="0">
                <a:latin typeface="Calibri Light" pitchFamily="34" charset="0"/>
                <a:cs typeface="Calibri Light" pitchFamily="34" charset="0"/>
              </a:rPr>
              <a:t>сайт и основы </a:t>
            </a:r>
            <a:r>
              <a:rPr lang="ru-RU" b="1" dirty="0" smtClean="0">
                <a:latin typeface="Calibri Light" pitchFamily="34" charset="0"/>
                <a:cs typeface="Calibri Light" pitchFamily="34" charset="0"/>
              </a:rPr>
              <a:t>веб-верстки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b="1" dirty="0" smtClean="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44035" name="Google Shape;453;p20"/>
          <p:cNvSpPr txBox="1">
            <a:spLocks noGrp="1"/>
          </p:cNvSpPr>
          <p:nvPr>
            <p:ph type="subTitle" idx="1"/>
          </p:nvPr>
        </p:nvSpPr>
        <p:spPr>
          <a:xfrm>
            <a:off x="620713" y="5595938"/>
            <a:ext cx="5921375" cy="338137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ru-RU" b="1" dirty="0" smtClean="0">
                <a:latin typeface="Calibri Light" pitchFamily="34" charset="0"/>
                <a:cs typeface="Calibri Light" pitchFamily="34" charset="0"/>
              </a:rPr>
              <a:t>Итоговая аттестация</a:t>
            </a:r>
            <a:endParaRPr lang="ru-RU" b="1" dirty="0" smtClean="0">
              <a:latin typeface="Calibri Light" pitchFamily="34" charset="0"/>
              <a:cs typeface="Calibri Light" pitchFamily="34" charset="0"/>
              <a:sym typeface="Calibri" pitchFamily="34" charset="0"/>
            </a:endParaRPr>
          </a:p>
        </p:txBody>
      </p:sp>
      <p:sp>
        <p:nvSpPr>
          <p:cNvPr id="44036" name="Google Shape;454;p20"/>
          <p:cNvSpPr txBox="1">
            <a:spLocks noGrp="1"/>
          </p:cNvSpPr>
          <p:nvPr>
            <p:ph type="body" idx="2"/>
          </p:nvPr>
        </p:nvSpPr>
        <p:spPr>
          <a:xfrm>
            <a:off x="620713" y="6088063"/>
            <a:ext cx="5921375" cy="338137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spcAft>
                <a:spcPct val="0"/>
              </a:spcAft>
            </a:pPr>
            <a:r>
              <a:rPr lang="ru-RU" b="1" dirty="0" smtClean="0">
                <a:solidFill>
                  <a:schemeClr val="tx1"/>
                </a:solidFill>
                <a:latin typeface="Calibri Light" pitchFamily="34" charset="0"/>
                <a:cs typeface="Calibri Light" pitchFamily="34" charset="0"/>
              </a:rPr>
              <a:t>Презентация, 2022 </a:t>
            </a:r>
            <a:r>
              <a:rPr lang="ru-RU" b="1" dirty="0" smtClean="0">
                <a:solidFill>
                  <a:schemeClr val="tx1"/>
                </a:solidFill>
                <a:latin typeface="Calibri Light" pitchFamily="34" charset="0"/>
                <a:cs typeface="Calibri Light" pitchFamily="34" charset="0"/>
              </a:rPr>
              <a:t>© </a:t>
            </a:r>
            <a:r>
              <a:rPr lang="ru-RU" b="1" dirty="0" err="1" smtClean="0">
                <a:solidFill>
                  <a:schemeClr val="tx1"/>
                </a:solidFill>
                <a:latin typeface="Calibri Light" pitchFamily="34" charset="0"/>
                <a:cs typeface="Calibri Light" pitchFamily="34" charset="0"/>
                <a:hlinkClick r:id="rId3"/>
              </a:rPr>
              <a:t>Иннополис</a:t>
            </a:r>
            <a:endParaRPr lang="ru-RU" b="1" dirty="0" smtClean="0">
              <a:solidFill>
                <a:schemeClr val="tx1"/>
              </a:solidFill>
              <a:latin typeface="Calibri Light" pitchFamily="34" charset="0"/>
              <a:cs typeface="Calibri Light" pitchFamily="34" charset="0"/>
              <a:sym typeface="Calibri" pitchFamily="34" charset="0"/>
            </a:endParaRPr>
          </a:p>
        </p:txBody>
      </p:sp>
      <p:sp>
        <p:nvSpPr>
          <p:cNvPr id="44037" name="Google Shape;455;p20"/>
          <p:cNvSpPr>
            <a:spLocks noChangeArrowheads="1"/>
          </p:cNvSpPr>
          <p:nvPr/>
        </p:nvSpPr>
        <p:spPr bwMode="auto">
          <a:xfrm>
            <a:off x="9409113" y="4683125"/>
            <a:ext cx="2200275" cy="58896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/>
          <a:p>
            <a:pPr algn="ctr">
              <a:buClr>
                <a:srgbClr val="000000"/>
              </a:buClr>
              <a:buSzPts val="1800"/>
              <a:buFont typeface="Arial" pitchFamily="34" charset="0"/>
              <a:buNone/>
            </a:pPr>
            <a:endParaRPr lang="ru-RU" sz="1800">
              <a:solidFill>
                <a:srgbClr val="FFFFFF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44038" name="Google Shape;456;p20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38" y="4763"/>
            <a:ext cx="12196762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9" name="Google Shape;457;p20" descr="Изображение выглядит как рисунок, тарелка&#10;&#10;Автоматически созданное описание"/>
          <p:cNvPicPr preferRelativeResize="0"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42950" y="425450"/>
            <a:ext cx="193040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U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157</Words>
  <Application>Microsoft Office PowerPoint</Application>
  <PresentationFormat>Произвольный</PresentationFormat>
  <Paragraphs>13</Paragraphs>
  <Slides>6</Slides>
  <Notes>6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Noto Sans Symbols</vt:lpstr>
      <vt:lpstr>IU</vt:lpstr>
      <vt:lpstr>Диаграмма Microsoft Office Excel</vt:lpstr>
      <vt:lpstr>Создание сайта для предоставления юридических услуг</vt:lpstr>
      <vt:lpstr>Цель: использование фронтенда и бэкенда для повышения уровня предоставления безвозмездной квалифицированной социально-правовой поддержки и защиты конституционных прав граждан.  Задачи  в рамках сессий:   - проведение бесплатных юридических консультаций; - оформление необходимых юридических документов, например, исковых заявлений, заявлений о выдаче судебного приказа, возражений на апелляционную жалобу;  - помощь в предоставлении временного социального убежища, включая женщин и детей, пострадавших от домашнего насилия; - проведение экспертиз по проекту для лиц, попавших в трудную жизненную ситуацию, например: по возмещению вреда, причиненного личности или имуществу гражданина; по оценке ущерба от залития жилых помещений;  - проведение правового просвещения граждан, оказавшихся в трудной жизненной ситуации. </vt:lpstr>
      <vt:lpstr>Использование фронтенда и бэкенда для предоставления юридических консультаций</vt:lpstr>
      <vt:lpstr>Первоочередной план повышения продаж бесплатных юридических услуг заинтересованным органам государственной власти и местного самоуправления, 2023 год</vt:lpstr>
      <vt:lpstr>Перспективный план повышения продаж бесплатных юридических услуг заинтересованным органам государственной власти и местного самоуправления,  2024 год</vt:lpstr>
      <vt:lpstr>Мой первый сайт и основы веб-верстки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презентации в одну или в две строчки или в одну, или в две</dc:title>
  <dc:creator>Ольга Саетгареева</dc:creator>
  <cp:lastModifiedBy>HP</cp:lastModifiedBy>
  <cp:revision>16</cp:revision>
  <dcterms:created xsi:type="dcterms:W3CDTF">2018-09-03T06:41:35Z</dcterms:created>
  <dcterms:modified xsi:type="dcterms:W3CDTF">2022-12-02T14:46:12Z</dcterms:modified>
</cp:coreProperties>
</file>